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78" r:id="rId4"/>
    <p:sldId id="277" r:id="rId5"/>
    <p:sldId id="261" r:id="rId6"/>
    <p:sldId id="262" r:id="rId7"/>
    <p:sldId id="270" r:id="rId8"/>
    <p:sldId id="271" r:id="rId9"/>
    <p:sldId id="272" r:id="rId10"/>
    <p:sldId id="276" r:id="rId11"/>
    <p:sldId id="263" r:id="rId12"/>
    <p:sldId id="279" r:id="rId13"/>
    <p:sldId id="264" r:id="rId14"/>
    <p:sldId id="265" r:id="rId15"/>
    <p:sldId id="266" r:id="rId16"/>
    <p:sldId id="274" r:id="rId17"/>
    <p:sldId id="275" r:id="rId18"/>
    <p:sldId id="267"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D5B609-C872-4928-A0ED-AC0B2E00DBF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119812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5B609-C872-4928-A0ED-AC0B2E00DBF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335873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5B609-C872-4928-A0ED-AC0B2E00DBF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91405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5B609-C872-4928-A0ED-AC0B2E00DBF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60845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5B609-C872-4928-A0ED-AC0B2E00DBF7}"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91285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D5B609-C872-4928-A0ED-AC0B2E00DBF7}"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275639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D5B609-C872-4928-A0ED-AC0B2E00DBF7}"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369174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D5B609-C872-4928-A0ED-AC0B2E00DBF7}"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286941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5B609-C872-4928-A0ED-AC0B2E00DBF7}"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40697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D5B609-C872-4928-A0ED-AC0B2E00DBF7}"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151116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D5B609-C872-4928-A0ED-AC0B2E00DBF7}"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4A990-F4AC-471F-B1C0-E5C84CA479E8}" type="slidenum">
              <a:rPr lang="en-US" smtClean="0"/>
              <a:t>‹#›</a:t>
            </a:fld>
            <a:endParaRPr lang="en-US"/>
          </a:p>
        </p:txBody>
      </p:sp>
    </p:spTree>
    <p:extLst>
      <p:ext uri="{BB962C8B-B14F-4D97-AF65-F5344CB8AC3E}">
        <p14:creationId xmlns:p14="http://schemas.microsoft.com/office/powerpoint/2010/main" val="200339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5B609-C872-4928-A0ED-AC0B2E00DBF7}" type="datetimeFigureOut">
              <a:rPr lang="en-US" smtClean="0"/>
              <a:t>4/6/2020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4A990-F4AC-471F-B1C0-E5C84CA479E8}" type="slidenum">
              <a:rPr lang="en-US" smtClean="0"/>
              <a:t>‹#›</a:t>
            </a:fld>
            <a:endParaRPr lang="en-US"/>
          </a:p>
        </p:txBody>
      </p:sp>
    </p:spTree>
    <p:extLst>
      <p:ext uri="{BB962C8B-B14F-4D97-AF65-F5344CB8AC3E}">
        <p14:creationId xmlns:p14="http://schemas.microsoft.com/office/powerpoint/2010/main" val="3212263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59586" y="1013787"/>
            <a:ext cx="7072849" cy="2585323"/>
          </a:xfrm>
          <a:prstGeom prst="rect">
            <a:avLst/>
          </a:prstGeom>
          <a:noFill/>
        </p:spPr>
        <p:txBody>
          <a:bodyPr wrap="square" rtlCol="0">
            <a:spAutoFit/>
          </a:bodyPr>
          <a:lstStyle/>
          <a:p>
            <a:pPr algn="ctr" defTabSz="914400">
              <a:defRPr/>
            </a:pPr>
            <a:r>
              <a:rPr lang="en-US" sz="5400" b="1" dirty="0">
                <a:solidFill>
                  <a:prstClr val="black"/>
                </a:solidFill>
                <a:latin typeface="Times New Roman" panose="02020603050405020304" pitchFamily="18" charset="0"/>
                <a:cs typeface="Times New Roman" panose="02020603050405020304" pitchFamily="18" charset="0"/>
              </a:rPr>
              <a:t>Section 3.10  </a:t>
            </a:r>
            <a:br>
              <a:rPr lang="en-US" sz="5400" b="1" dirty="0">
                <a:solidFill>
                  <a:prstClr val="black"/>
                </a:solidFill>
                <a:latin typeface="Times New Roman" panose="02020603050405020304" pitchFamily="18" charset="0"/>
                <a:cs typeface="Times New Roman" panose="02020603050405020304" pitchFamily="18" charset="0"/>
              </a:rPr>
            </a:br>
            <a:r>
              <a:rPr lang="en-US" sz="5400" b="1" dirty="0">
                <a:solidFill>
                  <a:prstClr val="black"/>
                </a:solidFill>
                <a:latin typeface="Times New Roman" panose="02020603050405020304" pitchFamily="18" charset="0"/>
                <a:cs typeface="Times New Roman" panose="02020603050405020304" pitchFamily="18" charset="0"/>
              </a:rPr>
              <a:t>Linear Approximations and Differentials</a:t>
            </a:r>
            <a:endParaRPr lang="en-US" sz="5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87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9916522-2D6F-4CB1-A27B-A9757CF74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96" y="2322220"/>
            <a:ext cx="72898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E473E566-B12E-4133-B95F-6F88FE4752BA}"/>
              </a:ext>
            </a:extLst>
          </p:cNvPr>
          <p:cNvPicPr>
            <a:picLocks noChangeAspect="1"/>
          </p:cNvPicPr>
          <p:nvPr/>
        </p:nvPicPr>
        <p:blipFill>
          <a:blip r:embed="rId3"/>
          <a:stretch>
            <a:fillRect/>
          </a:stretch>
        </p:blipFill>
        <p:spPr>
          <a:xfrm>
            <a:off x="539496" y="840294"/>
            <a:ext cx="7289800" cy="1366838"/>
          </a:xfrm>
          <a:prstGeom prst="rect">
            <a:avLst/>
          </a:prstGeom>
        </p:spPr>
      </p:pic>
      <p:pic>
        <p:nvPicPr>
          <p:cNvPr id="1026" name="Picture 2" descr="schoolphysics ::Welcome::">
            <a:extLst>
              <a:ext uri="{FF2B5EF4-FFF2-40B4-BE49-F238E27FC236}">
                <a16:creationId xmlns:a16="http://schemas.microsoft.com/office/drawing/2014/main" id="{6E3A9781-9FE2-4722-88EA-E271D3609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797618"/>
            <a:ext cx="48768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0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09888A4-F51A-42EF-BD1C-1C1A2A2BB8ED}"/>
              </a:ext>
            </a:extLst>
          </p:cNvPr>
          <p:cNvCxnSpPr>
            <a:cxnSpLocks/>
          </p:cNvCxnSpPr>
          <p:nvPr/>
        </p:nvCxnSpPr>
        <p:spPr>
          <a:xfrm>
            <a:off x="1461561" y="1743075"/>
            <a:ext cx="128015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A24B3F2-1A35-455A-80D7-7864AE61A849}"/>
                  </a:ext>
                </a:extLst>
              </p:cNvPr>
              <p:cNvSpPr txBox="1"/>
              <p:nvPr/>
            </p:nvSpPr>
            <p:spPr>
              <a:xfrm>
                <a:off x="990600" y="801047"/>
                <a:ext cx="6219825" cy="4448077"/>
              </a:xfrm>
              <a:prstGeom prst="rect">
                <a:avLst/>
              </a:prstGeom>
              <a:noFill/>
            </p:spPr>
            <p:txBody>
              <a:bodyPr wrap="square" rtlCol="0">
                <a:spAutoFit/>
              </a:bodyPr>
              <a:lstStyle/>
              <a:p>
                <a:r>
                  <a:rPr lang="en-US" sz="2000" b="1" dirty="0"/>
                  <a:t>Differentials</a:t>
                </a:r>
              </a:p>
              <a:p>
                <a:endParaRPr lang="en-US" sz="2000" b="1" dirty="0"/>
              </a:p>
              <a:p>
                <a:r>
                  <a:rPr lang="en-US" dirty="0"/>
                  <a:t>The differential </a:t>
                </a:r>
                <a:r>
                  <a:rPr lang="en-US" i="1" dirty="0" err="1"/>
                  <a:t>d</a:t>
                </a:r>
                <a:r>
                  <a:rPr lang="en-US" dirty="0" err="1"/>
                  <a:t>y</a:t>
                </a:r>
                <a:r>
                  <a:rPr lang="en-US" dirty="0"/>
                  <a:t>  is an approximation of the small difference </a:t>
                </a:r>
              </a:p>
              <a:p>
                <a:r>
                  <a:rPr lang="en-US" dirty="0"/>
                  <a:t>                                          </a:t>
                </a:r>
                <a:r>
                  <a:rPr lang="en-US" dirty="0">
                    <a:sym typeface="Symbol" panose="05050102010706020507" pitchFamily="18" charset="2"/>
                  </a:rPr>
                  <a:t>y = </a:t>
                </a:r>
                <a:r>
                  <a:rPr lang="en-US" i="1" dirty="0">
                    <a:sym typeface="Symbol" panose="05050102010706020507" pitchFamily="18" charset="2"/>
                  </a:rPr>
                  <a:t>f</a:t>
                </a:r>
                <a:r>
                  <a:rPr lang="en-US" dirty="0">
                    <a:sym typeface="Symbol" panose="05050102010706020507" pitchFamily="18" charset="2"/>
                  </a:rPr>
                  <a:t>(x +x) – </a:t>
                </a:r>
                <a:r>
                  <a:rPr lang="en-US" i="1" dirty="0">
                    <a:sym typeface="Symbol" panose="05050102010706020507" pitchFamily="18" charset="2"/>
                  </a:rPr>
                  <a:t>f</a:t>
                </a:r>
                <a:r>
                  <a:rPr lang="en-US" dirty="0">
                    <a:sym typeface="Symbol" panose="05050102010706020507" pitchFamily="18" charset="2"/>
                  </a:rPr>
                  <a:t>(x)</a:t>
                </a:r>
              </a:p>
              <a:p>
                <a:endParaRPr lang="en-US" dirty="0">
                  <a:sym typeface="Symbol" panose="05050102010706020507" pitchFamily="18" charset="2"/>
                </a:endParaRPr>
              </a:p>
              <a:p>
                <a:r>
                  <a:rPr lang="en-US" dirty="0">
                    <a:sym typeface="Symbol" panose="05050102010706020507" pitchFamily="18" charset="2"/>
                  </a:rPr>
                  <a:t>x is a very small number, usually called the </a:t>
                </a:r>
                <a:r>
                  <a:rPr lang="en-US" dirty="0">
                    <a:solidFill>
                      <a:srgbClr val="FF0000"/>
                    </a:solidFill>
                    <a:sym typeface="Symbol" panose="05050102010706020507" pitchFamily="18" charset="2"/>
                  </a:rPr>
                  <a:t>change</a:t>
                </a:r>
                <a:r>
                  <a:rPr lang="en-US" dirty="0">
                    <a:sym typeface="Symbol" panose="05050102010706020507" pitchFamily="18" charset="2"/>
                  </a:rPr>
                  <a:t> in x.</a:t>
                </a:r>
              </a:p>
              <a:p>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The differential </a:t>
                </a:r>
                <a:r>
                  <a:rPr lang="en-US" i="1" dirty="0">
                    <a:sym typeface="Symbol" panose="05050102010706020507" pitchFamily="18" charset="2"/>
                  </a:rPr>
                  <a:t>d</a:t>
                </a:r>
                <a:r>
                  <a:rPr lang="en-US" dirty="0">
                    <a:sym typeface="Symbol" panose="05050102010706020507" pitchFamily="18" charset="2"/>
                  </a:rPr>
                  <a:t>x  is meant to be the approximation of x. </a:t>
                </a:r>
              </a:p>
              <a:p>
                <a:r>
                  <a:rPr lang="en-US" dirty="0">
                    <a:sym typeface="Symbol" panose="05050102010706020507" pitchFamily="18" charset="2"/>
                  </a:rPr>
                  <a:t>But since we know exactly what x (because it is the input), so there is no need to approximate, and therefore by definition,</a:t>
                </a:r>
              </a:p>
              <a:p>
                <a:r>
                  <a:rPr lang="en-US" dirty="0">
                    <a:sym typeface="Symbol" panose="05050102010706020507" pitchFamily="18" charset="2"/>
                  </a:rPr>
                  <a:t>                                          </a:t>
                </a:r>
                <a:r>
                  <a:rPr lang="en-US" i="1" dirty="0">
                    <a:sym typeface="Symbol" panose="05050102010706020507" pitchFamily="18" charset="2"/>
                  </a:rPr>
                  <a:t>d</a:t>
                </a:r>
                <a:r>
                  <a:rPr lang="en-US" dirty="0">
                    <a:sym typeface="Symbol" panose="05050102010706020507" pitchFamily="18" charset="2"/>
                  </a:rPr>
                  <a:t>x = x</a:t>
                </a:r>
              </a:p>
              <a:p>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And we will see that    </a:t>
                </a:r>
                <a:r>
                  <a:rPr lang="en-US" i="1" dirty="0" err="1">
                    <a:sym typeface="Symbol" panose="05050102010706020507" pitchFamily="18" charset="2"/>
                  </a:rPr>
                  <a:t>d</a:t>
                </a:r>
                <a:r>
                  <a:rPr lang="en-US" dirty="0" err="1">
                    <a:sym typeface="Symbol" panose="05050102010706020507" pitchFamily="18" charset="2"/>
                  </a:rPr>
                  <a:t>y</a:t>
                </a:r>
                <a:r>
                  <a:rPr lang="en-US" dirty="0">
                    <a:sym typeface="Symbol" panose="05050102010706020507" pitchFamily="18" charset="2"/>
                  </a:rPr>
                  <a:t> = </a:t>
                </a:r>
                <a:r>
                  <a:rPr lang="en-US" i="1" dirty="0">
                    <a:sym typeface="Symbol" panose="05050102010706020507" pitchFamily="18" charset="2"/>
                  </a:rPr>
                  <a:t>f</a:t>
                </a:r>
                <a:r>
                  <a:rPr lang="en-US" dirty="0">
                    <a:sym typeface="Symbol" panose="05050102010706020507" pitchFamily="18" charset="2"/>
                  </a:rPr>
                  <a:t>’(</a:t>
                </a:r>
                <a:r>
                  <a:rPr lang="en-US" i="1" dirty="0">
                    <a:sym typeface="Symbol" panose="05050102010706020507" pitchFamily="18" charset="2"/>
                  </a:rPr>
                  <a:t>x</a:t>
                </a:r>
                <a:r>
                  <a:rPr lang="en-US" dirty="0">
                    <a:sym typeface="Symbol" panose="05050102010706020507" pitchFamily="18" charset="2"/>
                  </a:rPr>
                  <a:t>) </a:t>
                </a:r>
                <a:r>
                  <a:rPr lang="en-US" i="1" dirty="0">
                    <a:sym typeface="Symbol" panose="05050102010706020507" pitchFamily="18" charset="2"/>
                  </a:rPr>
                  <a:t>dx</a:t>
                </a:r>
                <a:r>
                  <a:rPr lang="en-US" dirty="0">
                    <a:sym typeface="Symbol" panose="05050102010706020507" pitchFamily="18" charset="2"/>
                  </a:rPr>
                  <a:t> = </a:t>
                </a:r>
                <a14:m>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𝑑𝑦</m:t>
                        </m:r>
                      </m:num>
                      <m:den>
                        <m:r>
                          <a:rPr lang="en-US" b="0" i="1" smtClean="0">
                            <a:latin typeface="Cambria Math" panose="02040503050406030204" pitchFamily="18" charset="0"/>
                            <a:sym typeface="Symbol" panose="05050102010706020507" pitchFamily="18" charset="2"/>
                          </a:rPr>
                          <m:t>𝑑𝑥</m:t>
                        </m:r>
                      </m:den>
                    </m:f>
                    <m:r>
                      <a:rPr lang="en-US" i="1" smtClean="0">
                        <a:latin typeface="Cambria Math" panose="02040503050406030204" pitchFamily="18" charset="0"/>
                        <a:ea typeface="Cambria Math" panose="02040503050406030204" pitchFamily="18" charset="0"/>
                        <a:sym typeface="Symbol" panose="05050102010706020507" pitchFamily="18" charset="2"/>
                      </a:rPr>
                      <m:t>∆</m:t>
                    </m:r>
                    <m:r>
                      <a:rPr lang="en-US" b="0" i="1" smtClean="0">
                        <a:latin typeface="Cambria Math" panose="02040503050406030204" pitchFamily="18" charset="0"/>
                        <a:ea typeface="Cambria Math" panose="02040503050406030204" pitchFamily="18" charset="0"/>
                        <a:sym typeface="Symbol" panose="05050102010706020507" pitchFamily="18" charset="2"/>
                      </a:rPr>
                      <m:t>𝑥</m:t>
                    </m:r>
                  </m:oMath>
                </a14:m>
                <a:endParaRPr lang="en-US" dirty="0"/>
              </a:p>
            </p:txBody>
          </p:sp>
        </mc:Choice>
        <mc:Fallback>
          <p:sp>
            <p:nvSpPr>
              <p:cNvPr id="5" name="TextBox 4">
                <a:extLst>
                  <a:ext uri="{FF2B5EF4-FFF2-40B4-BE49-F238E27FC236}">
                    <a16:creationId xmlns:a16="http://schemas.microsoft.com/office/drawing/2014/main" id="{EA24B3F2-1A35-455A-80D7-7864AE61A849}"/>
                  </a:ext>
                </a:extLst>
              </p:cNvPr>
              <p:cNvSpPr txBox="1">
                <a:spLocks noRot="1" noChangeAspect="1" noMove="1" noResize="1" noEditPoints="1" noAdjustHandles="1" noChangeArrowheads="1" noChangeShapeType="1" noTextEdit="1"/>
              </p:cNvSpPr>
              <p:nvPr/>
            </p:nvSpPr>
            <p:spPr>
              <a:xfrm>
                <a:off x="990600" y="801047"/>
                <a:ext cx="6219825" cy="4448077"/>
              </a:xfrm>
              <a:prstGeom prst="rect">
                <a:avLst/>
              </a:prstGeom>
              <a:blipFill>
                <a:blip r:embed="rId2"/>
                <a:stretch>
                  <a:fillRect l="-1078" t="-68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C852CEF-08D6-49A2-93DF-94282EB9E4DC}"/>
              </a:ext>
            </a:extLst>
          </p:cNvPr>
          <p:cNvSpPr/>
          <p:nvPr/>
        </p:nvSpPr>
        <p:spPr>
          <a:xfrm>
            <a:off x="3028950" y="4648200"/>
            <a:ext cx="2133600" cy="6009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810AD3-3D01-4ED4-9A23-B5CA3EF4C4D8}"/>
              </a:ext>
            </a:extLst>
          </p:cNvPr>
          <p:cNvSpPr/>
          <p:nvPr/>
        </p:nvSpPr>
        <p:spPr>
          <a:xfrm>
            <a:off x="895350" y="671137"/>
            <a:ext cx="1695450" cy="6009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1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3291A4-E1D9-4680-8C2E-24A56F15625B}"/>
              </a:ext>
            </a:extLst>
          </p:cNvPr>
          <p:cNvPicPr>
            <a:picLocks noChangeAspect="1"/>
          </p:cNvPicPr>
          <p:nvPr/>
        </p:nvPicPr>
        <p:blipFill>
          <a:blip r:embed="rId2"/>
          <a:stretch>
            <a:fillRect/>
          </a:stretch>
        </p:blipFill>
        <p:spPr>
          <a:xfrm>
            <a:off x="612882" y="389548"/>
            <a:ext cx="7067550" cy="2809875"/>
          </a:xfrm>
          <a:prstGeom prst="rect">
            <a:avLst/>
          </a:prstGeom>
        </p:spPr>
      </p:pic>
      <p:pic>
        <p:nvPicPr>
          <p:cNvPr id="3" name="Picture 2">
            <a:extLst>
              <a:ext uri="{FF2B5EF4-FFF2-40B4-BE49-F238E27FC236}">
                <a16:creationId xmlns:a16="http://schemas.microsoft.com/office/drawing/2014/main" id="{F0584BCA-9B0D-49B2-8CA5-C61E392BF8D8}"/>
              </a:ext>
            </a:extLst>
          </p:cNvPr>
          <p:cNvPicPr>
            <a:picLocks noChangeAspect="1"/>
          </p:cNvPicPr>
          <p:nvPr/>
        </p:nvPicPr>
        <p:blipFill>
          <a:blip r:embed="rId3"/>
          <a:stretch>
            <a:fillRect/>
          </a:stretch>
        </p:blipFill>
        <p:spPr>
          <a:xfrm>
            <a:off x="2741720" y="3416809"/>
            <a:ext cx="2809875" cy="2562225"/>
          </a:xfrm>
          <a:prstGeom prst="rect">
            <a:avLst/>
          </a:prstGeom>
        </p:spPr>
      </p:pic>
      <p:sp>
        <p:nvSpPr>
          <p:cNvPr id="4" name="Rectangle 3"/>
          <p:cNvSpPr/>
          <p:nvPr/>
        </p:nvSpPr>
        <p:spPr>
          <a:xfrm>
            <a:off x="3284606" y="1896995"/>
            <a:ext cx="1627833" cy="41198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09888A4-F51A-42EF-BD1C-1C1A2A2BB8ED}"/>
              </a:ext>
            </a:extLst>
          </p:cNvPr>
          <p:cNvCxnSpPr>
            <a:cxnSpLocks/>
          </p:cNvCxnSpPr>
          <p:nvPr/>
        </p:nvCxnSpPr>
        <p:spPr>
          <a:xfrm>
            <a:off x="1001865" y="1693627"/>
            <a:ext cx="128015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Speech Bubble: Oval 7">
            <a:extLst>
              <a:ext uri="{FF2B5EF4-FFF2-40B4-BE49-F238E27FC236}">
                <a16:creationId xmlns:a16="http://schemas.microsoft.com/office/drawing/2014/main" id="{98192540-629D-4CFB-917A-EB3CE7E5AA89}"/>
              </a:ext>
            </a:extLst>
          </p:cNvPr>
          <p:cNvSpPr/>
          <p:nvPr/>
        </p:nvSpPr>
        <p:spPr>
          <a:xfrm>
            <a:off x="5551596" y="3658578"/>
            <a:ext cx="1262672" cy="715617"/>
          </a:xfrm>
          <a:prstGeom prst="wedgeEllipseCallout">
            <a:avLst>
              <a:gd name="adj1" fmla="val -58584"/>
              <a:gd name="adj2" fmla="val 269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latin typeface="Times New Roman" panose="02020603050405020304" pitchFamily="18" charset="0"/>
                <a:cs typeface="Times New Roman" panose="02020603050405020304" pitchFamily="18" charset="0"/>
              </a:rPr>
              <a:t>dy</a:t>
            </a:r>
            <a:r>
              <a:rPr lang="en-US" dirty="0"/>
              <a:t> </a:t>
            </a:r>
            <a:r>
              <a:rPr lang="en-US" dirty="0">
                <a:sym typeface="Symbol" panose="05050102010706020507" pitchFamily="18" charset="2"/>
              </a:rPr>
              <a:t> </a:t>
            </a:r>
            <a:r>
              <a:rPr lang="en-US" i="1" dirty="0">
                <a:latin typeface="Times New Roman" panose="02020603050405020304" pitchFamily="18" charset="0"/>
                <a:cs typeface="Times New Roman" panose="02020603050405020304" pitchFamily="18" charset="0"/>
                <a:sym typeface="Symbol" panose="05050102010706020507" pitchFamily="18" charset="2"/>
              </a:rPr>
              <a:t>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63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B57AB2-465D-4F67-ACDF-99A206AF6988}"/>
              </a:ext>
            </a:extLst>
          </p:cNvPr>
          <p:cNvPicPr>
            <a:picLocks noChangeAspect="1"/>
          </p:cNvPicPr>
          <p:nvPr/>
        </p:nvPicPr>
        <p:blipFill>
          <a:blip r:embed="rId2"/>
          <a:stretch>
            <a:fillRect/>
          </a:stretch>
        </p:blipFill>
        <p:spPr>
          <a:xfrm>
            <a:off x="608371" y="3370008"/>
            <a:ext cx="6934200" cy="2257425"/>
          </a:xfrm>
          <a:prstGeom prst="rect">
            <a:avLst/>
          </a:prstGeom>
        </p:spPr>
      </p:pic>
      <p:pic>
        <p:nvPicPr>
          <p:cNvPr id="3" name="Picture 2">
            <a:extLst>
              <a:ext uri="{FF2B5EF4-FFF2-40B4-BE49-F238E27FC236}">
                <a16:creationId xmlns:a16="http://schemas.microsoft.com/office/drawing/2014/main" id="{1FF77BF9-1756-490F-93E0-7050B7F7FA78}"/>
              </a:ext>
            </a:extLst>
          </p:cNvPr>
          <p:cNvPicPr>
            <a:picLocks noChangeAspect="1"/>
          </p:cNvPicPr>
          <p:nvPr/>
        </p:nvPicPr>
        <p:blipFill>
          <a:blip r:embed="rId3"/>
          <a:stretch>
            <a:fillRect/>
          </a:stretch>
        </p:blipFill>
        <p:spPr>
          <a:xfrm>
            <a:off x="2552547" y="508821"/>
            <a:ext cx="2809875" cy="256222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AA8B9D-A625-4F2B-A03E-0E2F44AFB635}"/>
                  </a:ext>
                </a:extLst>
              </p:cNvPr>
              <p:cNvSpPr txBox="1"/>
              <p:nvPr/>
            </p:nvSpPr>
            <p:spPr>
              <a:xfrm>
                <a:off x="5077918" y="4163519"/>
                <a:ext cx="1632178"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𝑑𝑦</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𝑓</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𝑥</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𝑥</m:t>
                      </m:r>
                    </m:oMath>
                  </m:oMathPara>
                </a14:m>
                <a:endParaRPr lang="en-US" dirty="0">
                  <a:solidFill>
                    <a:srgbClr val="FF0000"/>
                  </a:solidFill>
                </a:endParaRPr>
              </a:p>
            </p:txBody>
          </p:sp>
        </mc:Choice>
        <mc:Fallback xmlns="">
          <p:sp>
            <p:nvSpPr>
              <p:cNvPr id="4" name="TextBox 3">
                <a:extLst>
                  <a:ext uri="{FF2B5EF4-FFF2-40B4-BE49-F238E27FC236}">
                    <a16:creationId xmlns:a16="http://schemas.microsoft.com/office/drawing/2014/main" id="{34AA8B9D-A625-4F2B-A03E-0E2F44AFB635}"/>
                  </a:ext>
                </a:extLst>
              </p:cNvPr>
              <p:cNvSpPr txBox="1">
                <a:spLocks noRot="1" noChangeAspect="1" noMove="1" noResize="1" noEditPoints="1" noAdjustHandles="1" noChangeArrowheads="1" noChangeShapeType="1" noTextEdit="1"/>
              </p:cNvSpPr>
              <p:nvPr/>
            </p:nvSpPr>
            <p:spPr>
              <a:xfrm>
                <a:off x="5077918" y="4163519"/>
                <a:ext cx="1632178" cy="276999"/>
              </a:xfrm>
              <a:prstGeom prst="rect">
                <a:avLst/>
              </a:prstGeom>
              <a:blipFill>
                <a:blip r:embed="rId4"/>
                <a:stretch>
                  <a:fillRect l="-1119" t="-8889" r="-1493" b="-37778"/>
                </a:stretch>
              </a:blipFill>
            </p:spPr>
            <p:txBody>
              <a:bodyPr/>
              <a:lstStyle/>
              <a:p>
                <a:r>
                  <a:rPr lang="en-US">
                    <a:noFill/>
                  </a:rPr>
                  <a:t> </a:t>
                </a:r>
              </a:p>
            </p:txBody>
          </p:sp>
        </mc:Fallback>
      </mc:AlternateContent>
    </p:spTree>
    <p:extLst>
      <p:ext uri="{BB962C8B-B14F-4D97-AF65-F5344CB8AC3E}">
        <p14:creationId xmlns:p14="http://schemas.microsoft.com/office/powerpoint/2010/main" val="74519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1CE223-E991-40BF-9289-D6DD829C1E1A}"/>
              </a:ext>
            </a:extLst>
          </p:cNvPr>
          <p:cNvPicPr>
            <a:picLocks noChangeAspect="1"/>
          </p:cNvPicPr>
          <p:nvPr/>
        </p:nvPicPr>
        <p:blipFill>
          <a:blip r:embed="rId2"/>
          <a:stretch>
            <a:fillRect/>
          </a:stretch>
        </p:blipFill>
        <p:spPr>
          <a:xfrm>
            <a:off x="522468" y="490771"/>
            <a:ext cx="6753225" cy="600075"/>
          </a:xfrm>
          <a:prstGeom prst="rect">
            <a:avLst/>
          </a:prstGeom>
        </p:spPr>
      </p:pic>
      <p:pic>
        <p:nvPicPr>
          <p:cNvPr id="3" name="Picture 2">
            <a:extLst>
              <a:ext uri="{FF2B5EF4-FFF2-40B4-BE49-F238E27FC236}">
                <a16:creationId xmlns:a16="http://schemas.microsoft.com/office/drawing/2014/main" id="{2BEAA919-1873-46D0-ACEE-02CC19E7C5A7}"/>
              </a:ext>
            </a:extLst>
          </p:cNvPr>
          <p:cNvPicPr>
            <a:picLocks noChangeAspect="1"/>
          </p:cNvPicPr>
          <p:nvPr/>
        </p:nvPicPr>
        <p:blipFill>
          <a:blip r:embed="rId3"/>
          <a:stretch>
            <a:fillRect/>
          </a:stretch>
        </p:blipFill>
        <p:spPr>
          <a:xfrm>
            <a:off x="2643009" y="1146382"/>
            <a:ext cx="2895600" cy="2571750"/>
          </a:xfrm>
          <a:prstGeom prst="rect">
            <a:avLst/>
          </a:prstGeom>
        </p:spPr>
      </p:pic>
      <p:pic>
        <p:nvPicPr>
          <p:cNvPr id="4" name="Picture 3">
            <a:extLst>
              <a:ext uri="{FF2B5EF4-FFF2-40B4-BE49-F238E27FC236}">
                <a16:creationId xmlns:a16="http://schemas.microsoft.com/office/drawing/2014/main" id="{97ACAB88-F5E9-4DD3-92B6-F8593D26F14E}"/>
              </a:ext>
            </a:extLst>
          </p:cNvPr>
          <p:cNvPicPr>
            <a:picLocks noChangeAspect="1"/>
          </p:cNvPicPr>
          <p:nvPr/>
        </p:nvPicPr>
        <p:blipFill>
          <a:blip r:embed="rId4"/>
          <a:stretch>
            <a:fillRect/>
          </a:stretch>
        </p:blipFill>
        <p:spPr>
          <a:xfrm>
            <a:off x="784404" y="3718132"/>
            <a:ext cx="6229350" cy="2800350"/>
          </a:xfrm>
          <a:prstGeom prst="rect">
            <a:avLst/>
          </a:prstGeom>
        </p:spPr>
      </p:pic>
    </p:spTree>
    <p:extLst>
      <p:ext uri="{BB962C8B-B14F-4D97-AF65-F5344CB8AC3E}">
        <p14:creationId xmlns:p14="http://schemas.microsoft.com/office/powerpoint/2010/main" val="19915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44326B-1921-4ADD-A17A-F1FD2F2C5BF5}"/>
              </a:ext>
            </a:extLst>
          </p:cNvPr>
          <p:cNvPicPr>
            <a:picLocks noChangeAspect="1"/>
          </p:cNvPicPr>
          <p:nvPr/>
        </p:nvPicPr>
        <p:blipFill>
          <a:blip r:embed="rId2"/>
          <a:stretch>
            <a:fillRect/>
          </a:stretch>
        </p:blipFill>
        <p:spPr>
          <a:xfrm>
            <a:off x="573595" y="3631644"/>
            <a:ext cx="7058025" cy="1504950"/>
          </a:xfrm>
          <a:prstGeom prst="rect">
            <a:avLst/>
          </a:prstGeom>
        </p:spPr>
      </p:pic>
      <p:pic>
        <p:nvPicPr>
          <p:cNvPr id="3" name="Picture 2">
            <a:extLst>
              <a:ext uri="{FF2B5EF4-FFF2-40B4-BE49-F238E27FC236}">
                <a16:creationId xmlns:a16="http://schemas.microsoft.com/office/drawing/2014/main" id="{74223FB4-DBF3-4F36-A805-55D79FD341FF}"/>
              </a:ext>
            </a:extLst>
          </p:cNvPr>
          <p:cNvPicPr>
            <a:picLocks noChangeAspect="1"/>
          </p:cNvPicPr>
          <p:nvPr/>
        </p:nvPicPr>
        <p:blipFill>
          <a:blip r:embed="rId3"/>
          <a:stretch>
            <a:fillRect/>
          </a:stretch>
        </p:blipFill>
        <p:spPr>
          <a:xfrm>
            <a:off x="2654807" y="698557"/>
            <a:ext cx="2895600" cy="2571750"/>
          </a:xfrm>
          <a:prstGeom prst="rect">
            <a:avLst/>
          </a:prstGeom>
        </p:spPr>
      </p:pic>
    </p:spTree>
    <p:extLst>
      <p:ext uri="{BB962C8B-B14F-4D97-AF65-F5344CB8AC3E}">
        <p14:creationId xmlns:p14="http://schemas.microsoft.com/office/powerpoint/2010/main" val="180957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94944" y="462003"/>
                <a:ext cx="7620000" cy="1617238"/>
              </a:xfrm>
              <a:prstGeom prst="rect">
                <a:avLst/>
              </a:prstGeom>
              <a:noFill/>
            </p:spPr>
            <p:txBody>
              <a:bodyPr wrap="square" rtlCol="0">
                <a:spAutoFit/>
              </a:bodyPr>
              <a:lstStyle/>
              <a:p>
                <a:r>
                  <a:rPr lang="en-US" b="1" dirty="0"/>
                  <a:t>Additional example</a:t>
                </a:r>
              </a:p>
              <a:p>
                <a:endParaRPr lang="en-US" dirty="0"/>
              </a:p>
              <a:p>
                <a:r>
                  <a:rPr lang="en-US" dirty="0"/>
                  <a:t>Find the linear approximation  </a:t>
                </a:r>
                <a14:m>
                  <m:oMath xmlns:m="http://schemas.openxmlformats.org/officeDocument/2006/math">
                    <m:r>
                      <a:rPr lang="en-US" i="1">
                        <a:solidFill>
                          <a:srgbClr val="FF0000"/>
                        </a:solidFill>
                        <a:latin typeface="Cambria Math"/>
                      </a:rPr>
                      <m:t>𝐿</m:t>
                    </m:r>
                    <m:r>
                      <a:rPr lang="en-US" i="1">
                        <a:solidFill>
                          <a:srgbClr val="FF0000"/>
                        </a:solidFill>
                        <a:latin typeface="Cambria Math"/>
                      </a:rPr>
                      <m:t>(</m:t>
                    </m:r>
                    <m:r>
                      <a:rPr lang="en-US" i="1">
                        <a:solidFill>
                          <a:srgbClr val="FF0000"/>
                        </a:solidFill>
                        <a:latin typeface="Cambria Math"/>
                      </a:rPr>
                      <m:t>𝑥</m:t>
                    </m:r>
                    <m:r>
                      <a:rPr lang="en-US" i="1">
                        <a:solidFill>
                          <a:srgbClr val="FF0000"/>
                        </a:solidFill>
                        <a:latin typeface="Cambria Math"/>
                      </a:rPr>
                      <m:t>)</m:t>
                    </m:r>
                  </m:oMath>
                </a14:m>
                <a:r>
                  <a:rPr lang="en-US" dirty="0">
                    <a:solidFill>
                      <a:srgbClr val="FF0000"/>
                    </a:solidFill>
                  </a:rPr>
                  <a:t> </a:t>
                </a:r>
                <a:r>
                  <a:rPr lang="en-US" dirty="0"/>
                  <a:t>of the function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𝑥</m:t>
                        </m:r>
                      </m:e>
                    </m:d>
                    <m:r>
                      <a:rPr lang="en-US" i="1">
                        <a:latin typeface="Cambria Math"/>
                      </a:rPr>
                      <m:t>=</m:t>
                    </m:r>
                    <m:rad>
                      <m:radPr>
                        <m:degHide m:val="on"/>
                        <m:ctrlPr>
                          <a:rPr lang="en-US" i="1">
                            <a:latin typeface="Cambria Math" panose="02040503050406030204" pitchFamily="18" charset="0"/>
                          </a:rPr>
                        </m:ctrlPr>
                      </m:radPr>
                      <m:deg/>
                      <m:e>
                        <m:r>
                          <a:rPr lang="en-US" i="1">
                            <a:latin typeface="Cambria Math"/>
                          </a:rPr>
                          <m:t>3</m:t>
                        </m:r>
                        <m:r>
                          <a:rPr lang="en-US" i="1">
                            <a:latin typeface="Cambria Math"/>
                          </a:rPr>
                          <m:t>𝑥</m:t>
                        </m:r>
                        <m:r>
                          <a:rPr lang="en-US" i="1">
                            <a:latin typeface="Cambria Math"/>
                          </a:rPr>
                          <m:t>+</m:t>
                        </m:r>
                        <m:r>
                          <a:rPr lang="en-US" i="1">
                            <a:latin typeface="Cambria Math"/>
                          </a:rPr>
                          <m:t>𝑠𝑖𝑛𝑥</m:t>
                        </m:r>
                      </m:e>
                    </m:rad>
                  </m:oMath>
                </a14:m>
                <a:r>
                  <a:rPr lang="en-US" dirty="0"/>
                  <a:t>  at the point </a:t>
                </a:r>
                <a14:m>
                  <m:oMath xmlns:m="http://schemas.openxmlformats.org/officeDocument/2006/math">
                    <m:r>
                      <a:rPr lang="en-US" i="1">
                        <a:latin typeface="Cambria Math"/>
                      </a:rPr>
                      <m:t>𝑥</m:t>
                    </m:r>
                    <m:r>
                      <a:rPr lang="en-US" i="1">
                        <a:latin typeface="Cambria Math"/>
                      </a:rPr>
                      <m:t>=</m:t>
                    </m:r>
                    <m:f>
                      <m:fPr>
                        <m:ctrlPr>
                          <a:rPr lang="en-US" i="1">
                            <a:latin typeface="Cambria Math" panose="02040503050406030204" pitchFamily="18" charset="0"/>
                            <a:ea typeface="Cambria Math"/>
                          </a:rPr>
                        </m:ctrlPr>
                      </m:fPr>
                      <m:num>
                        <m:r>
                          <a:rPr lang="en-US" i="1">
                            <a:latin typeface="Cambria Math"/>
                          </a:rPr>
                          <m:t>2</m:t>
                        </m:r>
                        <m:r>
                          <a:rPr lang="en-US" i="1">
                            <a:latin typeface="Cambria Math"/>
                            <a:ea typeface="Cambria Math"/>
                          </a:rPr>
                          <m:t>𝜋</m:t>
                        </m:r>
                      </m:num>
                      <m:den>
                        <m:r>
                          <a:rPr lang="en-US" i="1">
                            <a:latin typeface="Cambria Math"/>
                            <a:ea typeface="Cambria Math"/>
                          </a:rPr>
                          <m:t>3</m:t>
                        </m:r>
                      </m:den>
                    </m:f>
                    <m:r>
                      <a:rPr lang="en-US" i="1">
                        <a:latin typeface="Cambria Math"/>
                        <a:ea typeface="Cambria Math"/>
                      </a:rPr>
                      <m:t>.</m:t>
                    </m:r>
                  </m:oMath>
                </a14:m>
                <a:endParaRPr lang="en-US" dirty="0">
                  <a:ea typeface="Cambria Math"/>
                </a:endParaRPr>
              </a:p>
              <a:p>
                <a:r>
                  <a:rPr lang="en-US" dirty="0"/>
                  <a:t>Compare the exact value of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2.5</m:t>
                        </m:r>
                      </m:e>
                    </m:d>
                  </m:oMath>
                </a14:m>
                <a:r>
                  <a:rPr lang="en-US" dirty="0"/>
                  <a:t> and the linear approximation </a:t>
                </a:r>
                <a14:m>
                  <m:oMath xmlns:m="http://schemas.openxmlformats.org/officeDocument/2006/math">
                    <m:r>
                      <a:rPr lang="en-US" i="1">
                        <a:solidFill>
                          <a:srgbClr val="FF0000"/>
                        </a:solidFill>
                        <a:latin typeface="Cambria Math"/>
                      </a:rPr>
                      <m:t>𝐿</m:t>
                    </m:r>
                    <m:d>
                      <m:dPr>
                        <m:ctrlPr>
                          <a:rPr lang="en-US" i="1">
                            <a:solidFill>
                              <a:srgbClr val="FF0000"/>
                            </a:solidFill>
                            <a:latin typeface="Cambria Math" panose="02040503050406030204" pitchFamily="18" charset="0"/>
                          </a:rPr>
                        </m:ctrlPr>
                      </m:dPr>
                      <m:e>
                        <m:r>
                          <a:rPr lang="en-US" i="1">
                            <a:solidFill>
                              <a:srgbClr val="FF0000"/>
                            </a:solidFill>
                            <a:latin typeface="Cambria Math"/>
                          </a:rPr>
                          <m:t>2.5</m:t>
                        </m:r>
                      </m:e>
                    </m:d>
                    <m:r>
                      <a:rPr lang="en-US" i="1">
                        <a:latin typeface="Cambria Math"/>
                      </a:rPr>
                      <m:t>.</m:t>
                    </m:r>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94944" y="462003"/>
                <a:ext cx="7620000" cy="1617238"/>
              </a:xfrm>
              <a:prstGeom prst="rect">
                <a:avLst/>
              </a:prstGeom>
              <a:blipFill>
                <a:blip r:embed="rId2"/>
                <a:stretch>
                  <a:fillRect l="-640" t="-2264" b="-528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228" y="2357812"/>
            <a:ext cx="5827280" cy="412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315290" y="4561825"/>
            <a:ext cx="45719" cy="4571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767832" y="3410712"/>
            <a:ext cx="4943613" cy="245110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4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52696" y="344353"/>
                <a:ext cx="3738844"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𝑓</m:t>
                          </m:r>
                        </m:e>
                        <m:sup>
                          <m:r>
                            <a:rPr lang="en-US" i="1">
                              <a:latin typeface="Cambria Math"/>
                            </a:rPr>
                            <m:t>′</m:t>
                          </m:r>
                        </m:sup>
                      </m:sSup>
                      <m:d>
                        <m:dPr>
                          <m:ctrlPr>
                            <a:rPr lang="en-US" i="1">
                              <a:latin typeface="Cambria Math" panose="02040503050406030204" pitchFamily="18" charset="0"/>
                            </a:rPr>
                          </m:ctrlPr>
                        </m:dPr>
                        <m:e>
                          <m:r>
                            <a:rPr lang="en-US" i="1">
                              <a:latin typeface="Cambria Math"/>
                            </a:rPr>
                            <m:t>𝑥</m:t>
                          </m:r>
                        </m:e>
                      </m:d>
                      <m:r>
                        <a:rPr lang="en-US" i="1">
                          <a:latin typeface="Cambria Math"/>
                        </a:rPr>
                        <m:t>=</m:t>
                      </m:r>
                      <m:f>
                        <m:fPr>
                          <m:ctrlPr>
                            <a:rPr lang="en-US" i="1">
                              <a:latin typeface="Cambria Math" panose="02040503050406030204" pitchFamily="18" charset="0"/>
                            </a:rPr>
                          </m:ctrlPr>
                        </m:fPr>
                        <m:num>
                          <m:r>
                            <a:rPr lang="en-US" i="1">
                              <a:latin typeface="Cambria Math"/>
                            </a:rPr>
                            <m:t>3+</m:t>
                          </m:r>
                          <m:func>
                            <m:funcPr>
                              <m:ctrlPr>
                                <a:rPr lang="en-US" i="1">
                                  <a:latin typeface="Cambria Math" panose="02040503050406030204" pitchFamily="18" charset="0"/>
                                </a:rPr>
                              </m:ctrlPr>
                            </m:funcPr>
                            <m:fName>
                              <m:r>
                                <m:rPr>
                                  <m:sty m:val="p"/>
                                </m:rPr>
                                <a:rPr lang="en-US">
                                  <a:latin typeface="Cambria Math"/>
                                </a:rPr>
                                <m:t>cos</m:t>
                              </m:r>
                            </m:fName>
                            <m:e>
                              <m:r>
                                <a:rPr lang="en-US" i="1">
                                  <a:latin typeface="Cambria Math"/>
                                </a:rPr>
                                <m:t>𝑥</m:t>
                              </m:r>
                            </m:e>
                          </m:func>
                        </m:num>
                        <m:den>
                          <m:r>
                            <a:rPr lang="en-US" i="1">
                              <a:latin typeface="Cambria Math"/>
                            </a:rPr>
                            <m:t>2</m:t>
                          </m:r>
                          <m:rad>
                            <m:radPr>
                              <m:degHide m:val="on"/>
                              <m:ctrlPr>
                                <a:rPr lang="en-US" i="1">
                                  <a:latin typeface="Cambria Math" panose="02040503050406030204" pitchFamily="18" charset="0"/>
                                </a:rPr>
                              </m:ctrlPr>
                            </m:radPr>
                            <m:deg/>
                            <m:e>
                              <m:r>
                                <a:rPr lang="en-US" i="1">
                                  <a:latin typeface="Cambria Math"/>
                                </a:rPr>
                                <m:t>3</m:t>
                              </m:r>
                              <m:r>
                                <a:rPr lang="en-US" i="1">
                                  <a:latin typeface="Cambria Math"/>
                                </a:rPr>
                                <m:t>𝑥</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sin</m:t>
                                  </m:r>
                                </m:fName>
                                <m:e>
                                  <m:r>
                                    <a:rPr lang="en-US" i="1">
                                      <a:latin typeface="Cambria Math"/>
                                    </a:rPr>
                                    <m:t>𝑥</m:t>
                                  </m:r>
                                </m:e>
                              </m:func>
                            </m:e>
                          </m:rad>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3</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52696" y="344353"/>
                <a:ext cx="3738844" cy="6646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052696" y="1328591"/>
                <a:ext cx="5043304" cy="987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𝑓</m:t>
                          </m:r>
                        </m:e>
                        <m:sup>
                          <m:r>
                            <a:rPr lang="en-US" i="1">
                              <a:latin typeface="Cambria Math"/>
                            </a:rPr>
                            <m:t>′</m:t>
                          </m:r>
                        </m:sup>
                      </m:sSup>
                      <m:d>
                        <m:dPr>
                          <m:ctrlPr>
                            <a:rPr lang="en-US" i="1">
                              <a:latin typeface="Cambria Math" panose="02040503050406030204" pitchFamily="18" charset="0"/>
                            </a:rPr>
                          </m:ctrlPr>
                        </m:dPr>
                        <m:e>
                          <m:f>
                            <m:fPr>
                              <m:ctrlPr>
                                <a:rPr lang="en-US" i="1">
                                  <a:latin typeface="Cambria Math" panose="02040503050406030204" pitchFamily="18" charset="0"/>
                                  <a:ea typeface="Cambria Math"/>
                                </a:rPr>
                              </m:ctrlPr>
                            </m:fPr>
                            <m:num>
                              <m:r>
                                <a:rPr lang="en-US" i="1">
                                  <a:latin typeface="Cambria Math"/>
                                </a:rPr>
                                <m:t>2</m:t>
                              </m:r>
                              <m:r>
                                <a:rPr lang="en-US" i="1">
                                  <a:latin typeface="Cambria Math"/>
                                  <a:ea typeface="Cambria Math"/>
                                </a:rPr>
                                <m:t>𝜋</m:t>
                              </m:r>
                            </m:num>
                            <m:den>
                              <m:r>
                                <a:rPr lang="en-US" i="1">
                                  <a:latin typeface="Cambria Math"/>
                                  <a:ea typeface="Cambria Math"/>
                                </a:rPr>
                                <m:t>3</m:t>
                              </m:r>
                            </m:den>
                          </m:f>
                        </m:e>
                      </m:d>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3−1/2</m:t>
                          </m:r>
                        </m:num>
                        <m:den>
                          <m:r>
                            <a:rPr lang="en-US" i="1">
                              <a:latin typeface="Cambria Math"/>
                              <a:ea typeface="Cambria Math"/>
                            </a:rPr>
                            <m:t>2</m:t>
                          </m:r>
                          <m:rad>
                            <m:radPr>
                              <m:degHide m:val="on"/>
                              <m:ctrlPr>
                                <a:rPr lang="en-US" i="1">
                                  <a:latin typeface="Cambria Math" panose="02040503050406030204" pitchFamily="18" charset="0"/>
                                  <a:ea typeface="Cambria Math"/>
                                </a:rPr>
                              </m:ctrlPr>
                            </m:radPr>
                            <m:deg/>
                            <m:e>
                              <m:r>
                                <a:rPr lang="en-US" i="1">
                                  <a:latin typeface="Cambria Math"/>
                                  <a:ea typeface="Cambria Math"/>
                                </a:rPr>
                                <m:t>2</m:t>
                              </m:r>
                              <m:r>
                                <a:rPr lang="en-US" i="1">
                                  <a:latin typeface="Cambria Math"/>
                                  <a:ea typeface="Cambria Math"/>
                                </a:rPr>
                                <m:t>𝜋</m:t>
                              </m:r>
                              <m:r>
                                <a:rPr lang="en-US" i="1">
                                  <a:latin typeface="Cambria Math"/>
                                  <a:ea typeface="Cambria Math"/>
                                </a:rPr>
                                <m:t>+</m:t>
                              </m:r>
                              <m:f>
                                <m:fPr>
                                  <m:type m:val="skw"/>
                                  <m:ctrlPr>
                                    <a:rPr lang="en-US" i="1">
                                      <a:latin typeface="Cambria Math" panose="02040503050406030204" pitchFamily="18" charset="0"/>
                                      <a:ea typeface="Cambria Math"/>
                                    </a:rPr>
                                  </m:ctrlPr>
                                </m:fPr>
                                <m:num>
                                  <m:rad>
                                    <m:radPr>
                                      <m:degHide m:val="on"/>
                                      <m:ctrlPr>
                                        <a:rPr lang="en-US" i="1">
                                          <a:latin typeface="Cambria Math" panose="02040503050406030204" pitchFamily="18" charset="0"/>
                                          <a:ea typeface="Cambria Math"/>
                                        </a:rPr>
                                      </m:ctrlPr>
                                    </m:radPr>
                                    <m:deg/>
                                    <m:e>
                                      <m:r>
                                        <a:rPr lang="en-US" i="1">
                                          <a:latin typeface="Cambria Math"/>
                                          <a:ea typeface="Cambria Math"/>
                                        </a:rPr>
                                        <m:t>3</m:t>
                                      </m:r>
                                    </m:e>
                                  </m:rad>
                                </m:num>
                                <m:den>
                                  <m:r>
                                    <a:rPr lang="en-US" i="1">
                                      <a:latin typeface="Cambria Math"/>
                                      <a:ea typeface="Cambria Math"/>
                                    </a:rPr>
                                    <m:t>2</m:t>
                                  </m:r>
                                </m:den>
                              </m:f>
                            </m:e>
                          </m:rad>
                        </m:den>
                      </m:f>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2.5</m:t>
                          </m:r>
                        </m:num>
                        <m:den>
                          <m:r>
                            <a:rPr lang="en-US" i="1">
                              <a:latin typeface="Cambria Math"/>
                              <a:ea typeface="Cambria Math"/>
                            </a:rPr>
                            <m:t>2×2.6738</m:t>
                          </m:r>
                        </m:den>
                      </m:f>
                      <m:r>
                        <a:rPr lang="en-US" i="1">
                          <a:latin typeface="Cambria Math"/>
                          <a:ea typeface="Cambria Math"/>
                        </a:rPr>
                        <m:t>=0.4675</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052696" y="1328591"/>
                <a:ext cx="5043304" cy="9870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20430" y="2535244"/>
                <a:ext cx="3833678" cy="656013"/>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r>
                      <a:rPr lang="en-US" i="1">
                        <a:latin typeface="Cambria Math"/>
                      </a:rPr>
                      <m:t>=</m:t>
                    </m:r>
                    <m:r>
                      <a:rPr lang="en-US" i="1">
                        <a:latin typeface="Cambria Math"/>
                      </a:rPr>
                      <m:t>𝑓</m:t>
                    </m:r>
                    <m:d>
                      <m:dPr>
                        <m:ctrlPr>
                          <a:rPr lang="en-US" i="1">
                            <a:latin typeface="Cambria Math" panose="02040503050406030204" pitchFamily="18" charset="0"/>
                          </a:rPr>
                        </m:ctrlPr>
                      </m:dPr>
                      <m:e>
                        <m:f>
                          <m:fPr>
                            <m:ctrlPr>
                              <a:rPr lang="en-US" i="1">
                                <a:latin typeface="Cambria Math" panose="02040503050406030204" pitchFamily="18" charset="0"/>
                                <a:ea typeface="Cambria Math"/>
                              </a:rPr>
                            </m:ctrlPr>
                          </m:fPr>
                          <m:num>
                            <m:r>
                              <a:rPr lang="en-US" i="1">
                                <a:latin typeface="Cambria Math"/>
                              </a:rPr>
                              <m:t>2</m:t>
                            </m:r>
                            <m:r>
                              <a:rPr lang="en-US" i="1">
                                <a:latin typeface="Cambria Math"/>
                                <a:ea typeface="Cambria Math"/>
                              </a:rPr>
                              <m:t>𝜋</m:t>
                            </m:r>
                          </m:num>
                          <m:den>
                            <m:r>
                              <a:rPr lang="en-US" i="1">
                                <a:latin typeface="Cambria Math"/>
                                <a:ea typeface="Cambria Math"/>
                              </a:rPr>
                              <m:t>3</m:t>
                            </m:r>
                          </m:den>
                        </m:f>
                      </m:e>
                    </m:d>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2</m:t>
                        </m:r>
                        <m:r>
                          <a:rPr lang="en-US" i="1">
                            <a:latin typeface="Cambria Math"/>
                            <a:ea typeface="Cambria Math"/>
                          </a:rPr>
                          <m:t>𝜋</m:t>
                        </m:r>
                        <m:r>
                          <a:rPr lang="en-US" i="1">
                            <a:latin typeface="Cambria Math"/>
                            <a:ea typeface="Cambria Math"/>
                          </a:rPr>
                          <m:t>+</m:t>
                        </m:r>
                        <m:f>
                          <m:fPr>
                            <m:type m:val="skw"/>
                            <m:ctrlPr>
                              <a:rPr lang="en-US" i="1">
                                <a:latin typeface="Cambria Math" panose="02040503050406030204" pitchFamily="18" charset="0"/>
                                <a:ea typeface="Cambria Math"/>
                              </a:rPr>
                            </m:ctrlPr>
                          </m:fPr>
                          <m:num>
                            <m:rad>
                              <m:radPr>
                                <m:degHide m:val="on"/>
                                <m:ctrlPr>
                                  <a:rPr lang="en-US" i="1">
                                    <a:latin typeface="Cambria Math" panose="02040503050406030204" pitchFamily="18" charset="0"/>
                                    <a:ea typeface="Cambria Math"/>
                                  </a:rPr>
                                </m:ctrlPr>
                              </m:radPr>
                              <m:deg/>
                              <m:e>
                                <m:r>
                                  <a:rPr lang="en-US" i="1">
                                    <a:latin typeface="Cambria Math"/>
                                    <a:ea typeface="Cambria Math"/>
                                  </a:rPr>
                                  <m:t>3</m:t>
                                </m:r>
                              </m:e>
                            </m:rad>
                          </m:num>
                          <m:den>
                            <m:r>
                              <a:rPr lang="en-US" i="1">
                                <a:latin typeface="Cambria Math"/>
                                <a:ea typeface="Cambria Math"/>
                              </a:rPr>
                              <m:t>2</m:t>
                            </m:r>
                          </m:den>
                        </m:f>
                      </m:e>
                    </m:rad>
                    <m:r>
                      <a:rPr lang="en-US" i="1">
                        <a:latin typeface="Cambria Math"/>
                        <a:ea typeface="Cambria Math"/>
                      </a:rPr>
                      <m:t>=2.6738</m:t>
                    </m:r>
                  </m:oMath>
                </a14:m>
                <a:r>
                  <a:rPr lang="en-US"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1120430" y="2535244"/>
                <a:ext cx="3833678" cy="6560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84963" y="3462189"/>
                <a:ext cx="4672818" cy="369332"/>
              </a:xfrm>
              <a:prstGeom prst="rect">
                <a:avLst/>
              </a:prstGeom>
              <a:noFill/>
            </p:spPr>
            <p:txBody>
              <a:bodyPr wrap="none" rtlCol="0">
                <a:spAutoFit/>
              </a:bodyPr>
              <a:lstStyle/>
              <a:p>
                <a:r>
                  <a:rPr lang="en-US" dirty="0"/>
                  <a:t>Equation of tangent line:   </a:t>
                </a:r>
                <a14:m>
                  <m:oMath xmlns:m="http://schemas.openxmlformats.org/officeDocument/2006/math">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r>
                      <a:rPr lang="en-US" i="1">
                        <a:latin typeface="Cambria Math"/>
                      </a:rPr>
                      <m:t>=</m:t>
                    </m:r>
                    <m:r>
                      <a:rPr lang="en-US" i="1">
                        <a:latin typeface="Cambria Math"/>
                      </a:rPr>
                      <m:t>𝑚</m:t>
                    </m:r>
                    <m:r>
                      <a:rPr lang="en-US" i="1">
                        <a:latin typeface="Cambria Math"/>
                      </a:rPr>
                      <m:t>(</m:t>
                    </m:r>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84963" y="3462189"/>
                <a:ext cx="4672818" cy="369332"/>
              </a:xfrm>
              <a:prstGeom prst="rect">
                <a:avLst/>
              </a:prstGeom>
              <a:blipFill>
                <a:blip r:embed="rId5"/>
                <a:stretch>
                  <a:fillRect l="-1175"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20431" y="4020990"/>
                <a:ext cx="319497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𝑦</m:t>
                      </m:r>
                      <m:r>
                        <a:rPr lang="en-US" i="1">
                          <a:latin typeface="Cambria Math"/>
                        </a:rPr>
                        <m:t>−2.6738=0.4675(</m:t>
                      </m:r>
                      <m:r>
                        <a:rPr lang="en-US" i="1">
                          <a:latin typeface="Cambria Math"/>
                        </a:rPr>
                        <m:t>𝑥</m:t>
                      </m:r>
                      <m:r>
                        <a:rPr lang="en-US" i="1">
                          <a:latin typeface="Cambria Math"/>
                        </a:rPr>
                        <m:t>−</m:t>
                      </m:r>
                      <m:f>
                        <m:fPr>
                          <m:ctrlPr>
                            <a:rPr lang="en-US" i="1">
                              <a:latin typeface="Cambria Math" panose="02040503050406030204" pitchFamily="18" charset="0"/>
                              <a:ea typeface="Cambria Math"/>
                            </a:rPr>
                          </m:ctrlPr>
                        </m:fPr>
                        <m:num>
                          <m:r>
                            <a:rPr lang="en-US" i="1">
                              <a:latin typeface="Cambria Math"/>
                            </a:rPr>
                            <m:t>2</m:t>
                          </m:r>
                          <m:r>
                            <a:rPr lang="en-US" i="1">
                              <a:latin typeface="Cambria Math"/>
                              <a:ea typeface="Cambria Math"/>
                            </a:rPr>
                            <m:t>𝜋</m:t>
                          </m:r>
                        </m:num>
                        <m:den>
                          <m:r>
                            <a:rPr lang="en-US" i="1">
                              <a:latin typeface="Cambria Math"/>
                              <a:ea typeface="Cambria Math"/>
                            </a:rPr>
                            <m:t>3</m:t>
                          </m:r>
                        </m:den>
                      </m:f>
                      <m:r>
                        <a:rPr lang="en-US" i="1">
                          <a:latin typeface="Cambria Math"/>
                          <a:ea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20431" y="4020990"/>
                <a:ext cx="3194977" cy="6127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52696" y="4733789"/>
                <a:ext cx="5928674" cy="369332"/>
              </a:xfrm>
              <a:prstGeom prst="rect">
                <a:avLst/>
              </a:prstGeom>
              <a:noFill/>
            </p:spPr>
            <p:txBody>
              <a:bodyPr wrap="none" rtlCol="0">
                <a:spAutoFit/>
              </a:bodyPr>
              <a:lstStyle/>
              <a:p>
                <a:r>
                  <a:rPr lang="en-US" dirty="0"/>
                  <a:t>Linear approximation </a:t>
                </a:r>
                <a14:m>
                  <m:oMath xmlns:m="http://schemas.openxmlformats.org/officeDocument/2006/math">
                    <m:r>
                      <a:rPr lang="en-US" i="1">
                        <a:latin typeface="Cambria Math"/>
                      </a:rPr>
                      <m:t>𝐿</m:t>
                    </m:r>
                    <m:d>
                      <m:dPr>
                        <m:ctrlPr>
                          <a:rPr lang="en-US" i="1">
                            <a:latin typeface="Cambria Math" panose="02040503050406030204" pitchFamily="18" charset="0"/>
                          </a:rPr>
                        </m:ctrlPr>
                      </m:dPr>
                      <m:e>
                        <m:r>
                          <a:rPr lang="en-US" i="1">
                            <a:latin typeface="Cambria Math"/>
                          </a:rPr>
                          <m:t>𝑥</m:t>
                        </m:r>
                      </m:e>
                    </m:d>
                    <m:r>
                      <a:rPr lang="en-US" i="1">
                        <a:latin typeface="Cambria Math"/>
                      </a:rPr>
                      <m:t>=0.4675</m:t>
                    </m:r>
                    <m:d>
                      <m:dPr>
                        <m:ctrlPr>
                          <a:rPr lang="en-US" i="1">
                            <a:latin typeface="Cambria Math" panose="02040503050406030204" pitchFamily="18" charset="0"/>
                          </a:rPr>
                        </m:ctrlPr>
                      </m:dPr>
                      <m:e>
                        <m:r>
                          <a:rPr lang="en-US" i="1">
                            <a:latin typeface="Cambria Math"/>
                          </a:rPr>
                          <m:t>𝑥</m:t>
                        </m:r>
                        <m:r>
                          <a:rPr lang="en-US" i="1">
                            <a:latin typeface="Cambria Math"/>
                          </a:rPr>
                          <m:t>−2.0944</m:t>
                        </m:r>
                      </m:e>
                    </m:d>
                    <m:r>
                      <a:rPr lang="en-US" i="1">
                        <a:latin typeface="Cambria Math"/>
                      </a:rPr>
                      <m:t>+2.6738</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52696" y="4733789"/>
                <a:ext cx="5928674" cy="369332"/>
              </a:xfrm>
              <a:prstGeom prst="rect">
                <a:avLst/>
              </a:prstGeom>
              <a:blipFill>
                <a:blip r:embed="rId7"/>
                <a:stretch>
                  <a:fillRect l="-92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52697" y="5343390"/>
                <a:ext cx="52693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d>
                        <m:dPr>
                          <m:ctrlPr>
                            <a:rPr lang="en-US" i="1">
                              <a:latin typeface="Cambria Math" panose="02040503050406030204" pitchFamily="18" charset="0"/>
                            </a:rPr>
                          </m:ctrlPr>
                        </m:dPr>
                        <m:e>
                          <m:r>
                            <a:rPr lang="en-US" i="1">
                              <a:latin typeface="Cambria Math"/>
                            </a:rPr>
                            <m:t>2.5</m:t>
                          </m:r>
                        </m:e>
                      </m:d>
                      <m:r>
                        <a:rPr lang="en-US" i="1">
                          <a:latin typeface="Cambria Math"/>
                        </a:rPr>
                        <m:t>=0.4675</m:t>
                      </m:r>
                      <m:d>
                        <m:dPr>
                          <m:ctrlPr>
                            <a:rPr lang="en-US" i="1">
                              <a:latin typeface="Cambria Math" panose="02040503050406030204" pitchFamily="18" charset="0"/>
                            </a:rPr>
                          </m:ctrlPr>
                        </m:dPr>
                        <m:e>
                          <m:r>
                            <a:rPr lang="en-US" i="1">
                              <a:latin typeface="Cambria Math"/>
                            </a:rPr>
                            <m:t>2.5−2.0944</m:t>
                          </m:r>
                        </m:e>
                      </m:d>
                      <m:r>
                        <a:rPr lang="en-US" i="1">
                          <a:latin typeface="Cambria Math"/>
                        </a:rPr>
                        <m:t>+2.6738=2.8634</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052697" y="5343390"/>
                <a:ext cx="5269391"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52696" y="5798989"/>
                <a:ext cx="4019370"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2.5</m:t>
                          </m:r>
                        </m:e>
                      </m:d>
                      <m:r>
                        <a:rPr lang="en-US" i="1">
                          <a:latin typeface="Cambria Math"/>
                        </a:rPr>
                        <m:t>=</m:t>
                      </m:r>
                      <m:rad>
                        <m:radPr>
                          <m:degHide m:val="on"/>
                          <m:ctrlPr>
                            <a:rPr lang="en-US" i="1">
                              <a:latin typeface="Cambria Math" panose="02040503050406030204" pitchFamily="18" charset="0"/>
                            </a:rPr>
                          </m:ctrlPr>
                        </m:radPr>
                        <m:deg/>
                        <m:e>
                          <m:r>
                            <a:rPr lang="en-US" i="1">
                              <a:latin typeface="Cambria Math"/>
                            </a:rPr>
                            <m:t>3</m:t>
                          </m:r>
                          <m:d>
                            <m:dPr>
                              <m:ctrlPr>
                                <a:rPr lang="en-US" i="1">
                                  <a:latin typeface="Cambria Math" panose="02040503050406030204" pitchFamily="18" charset="0"/>
                                </a:rPr>
                              </m:ctrlPr>
                            </m:dPr>
                            <m:e>
                              <m:r>
                                <a:rPr lang="en-US" i="1">
                                  <a:latin typeface="Cambria Math"/>
                                </a:rPr>
                                <m:t>2.5</m:t>
                              </m:r>
                            </m:e>
                          </m:d>
                          <m:r>
                            <a:rPr lang="en-US" i="1">
                              <a:latin typeface="Cambria Math"/>
                            </a:rPr>
                            <m:t>+</m:t>
                          </m:r>
                          <m:r>
                            <m:rPr>
                              <m:sty m:val="p"/>
                            </m:rPr>
                            <a:rPr lang="en-US">
                              <a:latin typeface="Cambria Math"/>
                            </a:rPr>
                            <m:t>sin</m:t>
                          </m:r>
                          <m:r>
                            <a:rPr lang="en-US" i="1">
                              <a:latin typeface="Cambria Math"/>
                            </a:rPr>
                            <m:t>⁡(2.5)</m:t>
                          </m:r>
                        </m:e>
                      </m:rad>
                      <m:r>
                        <a:rPr lang="en-US" i="1">
                          <a:latin typeface="Cambria Math"/>
                        </a:rPr>
                        <m:t>=2.8458</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52696" y="5798989"/>
                <a:ext cx="4019370" cy="427746"/>
              </a:xfrm>
              <a:prstGeom prst="rect">
                <a:avLst/>
              </a:prstGeom>
              <a:blipFill>
                <a:blip r:embed="rId9"/>
                <a:stretch>
                  <a:fillRect b="-12857"/>
                </a:stretch>
              </a:blipFill>
            </p:spPr>
            <p:txBody>
              <a:bodyPr/>
              <a:lstStyle/>
              <a:p>
                <a:r>
                  <a:rPr lang="en-US">
                    <a:noFill/>
                  </a:rPr>
                  <a:t> </a:t>
                </a:r>
              </a:p>
            </p:txBody>
          </p:sp>
        </mc:Fallback>
      </mc:AlternateContent>
    </p:spTree>
    <p:extLst>
      <p:ext uri="{BB962C8B-B14F-4D97-AF65-F5344CB8AC3E}">
        <p14:creationId xmlns:p14="http://schemas.microsoft.com/office/powerpoint/2010/main" val="11447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74" y="277943"/>
            <a:ext cx="7219950"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9" y="3936695"/>
            <a:ext cx="7239000" cy="2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1A6234C3-BC2B-44C6-BFC2-998086F3BF44}"/>
              </a:ext>
            </a:extLst>
          </p:cNvPr>
          <p:cNvSpPr/>
          <p:nvPr/>
        </p:nvSpPr>
        <p:spPr>
          <a:xfrm>
            <a:off x="595649" y="1133856"/>
            <a:ext cx="7396207" cy="2546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64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21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E1680-3665-496D-A33C-14B8B74F9367}"/>
              </a:ext>
            </a:extLst>
          </p:cNvPr>
          <p:cNvPicPr>
            <a:picLocks noChangeAspect="1"/>
          </p:cNvPicPr>
          <p:nvPr/>
        </p:nvPicPr>
        <p:blipFill>
          <a:blip r:embed="rId2"/>
          <a:stretch>
            <a:fillRect/>
          </a:stretch>
        </p:blipFill>
        <p:spPr>
          <a:xfrm>
            <a:off x="249972" y="329547"/>
            <a:ext cx="8134350" cy="638175"/>
          </a:xfrm>
          <a:prstGeom prst="rect">
            <a:avLst/>
          </a:prstGeom>
        </p:spPr>
      </p:pic>
      <p:sp>
        <p:nvSpPr>
          <p:cNvPr id="2" name="TextBox 1">
            <a:extLst>
              <a:ext uri="{FF2B5EF4-FFF2-40B4-BE49-F238E27FC236}">
                <a16:creationId xmlns:a16="http://schemas.microsoft.com/office/drawing/2014/main" id="{672C1688-CFA8-4732-8992-C02E8D00FCCA}"/>
              </a:ext>
            </a:extLst>
          </p:cNvPr>
          <p:cNvSpPr txBox="1"/>
          <p:nvPr/>
        </p:nvSpPr>
        <p:spPr>
          <a:xfrm>
            <a:off x="621447" y="1054351"/>
            <a:ext cx="7315200" cy="646331"/>
          </a:xfrm>
          <a:prstGeom prst="rect">
            <a:avLst/>
          </a:prstGeom>
          <a:noFill/>
        </p:spPr>
        <p:txBody>
          <a:bodyPr wrap="square" rtlCol="0">
            <a:spAutoFit/>
          </a:bodyPr>
          <a:lstStyle/>
          <a:p>
            <a:r>
              <a:rPr lang="en-US" dirty="0">
                <a:solidFill>
                  <a:srgbClr val="FF0000"/>
                </a:solidFill>
              </a:rPr>
              <a:t>In this section we are going to see another useful application of  derivatives and tangent lines.</a:t>
            </a:r>
          </a:p>
        </p:txBody>
      </p:sp>
      <p:sp>
        <p:nvSpPr>
          <p:cNvPr id="3" name="TextBox 2">
            <a:extLst>
              <a:ext uri="{FF2B5EF4-FFF2-40B4-BE49-F238E27FC236}">
                <a16:creationId xmlns:a16="http://schemas.microsoft.com/office/drawing/2014/main" id="{EFD599F2-52D3-460E-BBA0-B082EF87CC51}"/>
              </a:ext>
            </a:extLst>
          </p:cNvPr>
          <p:cNvSpPr txBox="1"/>
          <p:nvPr/>
        </p:nvSpPr>
        <p:spPr>
          <a:xfrm>
            <a:off x="621448" y="2105025"/>
            <a:ext cx="7655778" cy="923330"/>
          </a:xfrm>
          <a:prstGeom prst="rect">
            <a:avLst/>
          </a:prstGeom>
          <a:noFill/>
        </p:spPr>
        <p:txBody>
          <a:bodyPr wrap="square" rtlCol="0">
            <a:spAutoFit/>
          </a:bodyPr>
          <a:lstStyle/>
          <a:p>
            <a:r>
              <a:rPr lang="en-US" dirty="0"/>
              <a:t>In engineering and physics, we usually approximate a complicate function by a simple linear function when exact answers are not needed (because we won’t see a difference if the error is so small).</a:t>
            </a:r>
          </a:p>
        </p:txBody>
      </p:sp>
      <p:sp>
        <p:nvSpPr>
          <p:cNvPr id="8" name="TextBox 7">
            <a:extLst>
              <a:ext uri="{FF2B5EF4-FFF2-40B4-BE49-F238E27FC236}">
                <a16:creationId xmlns:a16="http://schemas.microsoft.com/office/drawing/2014/main" id="{441984EC-ABF7-4560-B766-A2132CB3FCCD}"/>
              </a:ext>
            </a:extLst>
          </p:cNvPr>
          <p:cNvSpPr txBox="1"/>
          <p:nvPr/>
        </p:nvSpPr>
        <p:spPr>
          <a:xfrm>
            <a:off x="621447" y="3362324"/>
            <a:ext cx="7655779" cy="923330"/>
          </a:xfrm>
          <a:prstGeom prst="rect">
            <a:avLst/>
          </a:prstGeom>
          <a:noFill/>
        </p:spPr>
        <p:txBody>
          <a:bodyPr wrap="square" rtlCol="0">
            <a:spAutoFit/>
          </a:bodyPr>
          <a:lstStyle/>
          <a:p>
            <a:r>
              <a:rPr lang="en-US" dirty="0"/>
              <a:t>The advantage of using linear approximations is that the computation is much easier and  hence faster, even if supercomputers is used. We need fast computations many applications such as computer animation in video games.</a:t>
            </a:r>
          </a:p>
        </p:txBody>
      </p:sp>
      <p:pic>
        <p:nvPicPr>
          <p:cNvPr id="9" name="Picture 8">
            <a:extLst>
              <a:ext uri="{FF2B5EF4-FFF2-40B4-BE49-F238E27FC236}">
                <a16:creationId xmlns:a16="http://schemas.microsoft.com/office/drawing/2014/main" id="{45591928-8FB2-4BE8-9DDC-CC4CFFB0444B}"/>
              </a:ext>
            </a:extLst>
          </p:cNvPr>
          <p:cNvPicPr>
            <a:picLocks noChangeAspect="1"/>
          </p:cNvPicPr>
          <p:nvPr/>
        </p:nvPicPr>
        <p:blipFill>
          <a:blip r:embed="rId3"/>
          <a:stretch>
            <a:fillRect/>
          </a:stretch>
        </p:blipFill>
        <p:spPr>
          <a:xfrm>
            <a:off x="8277226" y="3823989"/>
            <a:ext cx="2981325" cy="2771775"/>
          </a:xfrm>
          <a:prstGeom prst="rect">
            <a:avLst/>
          </a:prstGeom>
        </p:spPr>
      </p:pic>
      <p:sp>
        <p:nvSpPr>
          <p:cNvPr id="10" name="TextBox 9">
            <a:extLst>
              <a:ext uri="{FF2B5EF4-FFF2-40B4-BE49-F238E27FC236}">
                <a16:creationId xmlns:a16="http://schemas.microsoft.com/office/drawing/2014/main" id="{3D8B84D7-23D4-4732-B2B3-3E9A056BD766}"/>
              </a:ext>
            </a:extLst>
          </p:cNvPr>
          <p:cNvSpPr txBox="1"/>
          <p:nvPr/>
        </p:nvSpPr>
        <p:spPr>
          <a:xfrm>
            <a:off x="621447" y="4914899"/>
            <a:ext cx="7655780" cy="1477328"/>
          </a:xfrm>
          <a:prstGeom prst="rect">
            <a:avLst/>
          </a:prstGeom>
          <a:noFill/>
        </p:spPr>
        <p:txBody>
          <a:bodyPr wrap="square" rtlCol="0">
            <a:spAutoFit/>
          </a:bodyPr>
          <a:lstStyle/>
          <a:p>
            <a:r>
              <a:rPr lang="en-US" dirty="0"/>
              <a:t>Look at the picture on the right, we can see that the tangent line (magenta line) is a good approximation to the blue curve near the point of contact.</a:t>
            </a:r>
          </a:p>
          <a:p>
            <a:r>
              <a:rPr lang="en-US" dirty="0"/>
              <a:t>And therefore if we are working in a small neighborhood of the contact point </a:t>
            </a:r>
            <a:br>
              <a:rPr lang="en-US" dirty="0"/>
            </a:br>
            <a:r>
              <a:rPr lang="en-US" dirty="0"/>
              <a:t>(a, f(a)), we may use the linear function y = </a:t>
            </a:r>
            <a:r>
              <a:rPr lang="en-US" i="1" dirty="0"/>
              <a:t>L</a:t>
            </a:r>
            <a:r>
              <a:rPr lang="en-US" dirty="0"/>
              <a:t>(x) instead of the complicated </a:t>
            </a:r>
            <a:br>
              <a:rPr lang="en-US" dirty="0"/>
            </a:br>
            <a:r>
              <a:rPr lang="en-US" dirty="0"/>
              <a:t>y = </a:t>
            </a:r>
            <a:r>
              <a:rPr lang="en-US" i="1" dirty="0"/>
              <a:t>f</a:t>
            </a:r>
            <a:r>
              <a:rPr lang="en-US" dirty="0"/>
              <a:t>(x) when the error is acceptable.</a:t>
            </a:r>
          </a:p>
        </p:txBody>
      </p:sp>
    </p:spTree>
    <p:extLst>
      <p:ext uri="{BB962C8B-B14F-4D97-AF65-F5344CB8AC3E}">
        <p14:creationId xmlns:p14="http://schemas.microsoft.com/office/powerpoint/2010/main" val="100745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hoolphysics ::Welcome::">
            <a:extLst>
              <a:ext uri="{FF2B5EF4-FFF2-40B4-BE49-F238E27FC236}">
                <a16:creationId xmlns:a16="http://schemas.microsoft.com/office/drawing/2014/main" id="{02AADE62-8D06-4BB2-8CF0-D36C51D7B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74307"/>
            <a:ext cx="4876800" cy="1533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2B19A2-8210-4D3C-84AE-F5E89D688495}"/>
              </a:ext>
            </a:extLst>
          </p:cNvPr>
          <p:cNvSpPr txBox="1"/>
          <p:nvPr/>
        </p:nvSpPr>
        <p:spPr>
          <a:xfrm>
            <a:off x="971550" y="885825"/>
            <a:ext cx="7743825" cy="2616101"/>
          </a:xfrm>
          <a:prstGeom prst="rect">
            <a:avLst/>
          </a:prstGeom>
          <a:noFill/>
        </p:spPr>
        <p:txBody>
          <a:bodyPr wrap="square" rtlCol="0">
            <a:spAutoFit/>
          </a:bodyPr>
          <a:lstStyle/>
          <a:p>
            <a:r>
              <a:rPr lang="en-US" sz="2000" b="1" dirty="0"/>
              <a:t>Example</a:t>
            </a:r>
          </a:p>
          <a:p>
            <a:r>
              <a:rPr lang="en-US" dirty="0"/>
              <a:t>In pure physics, when we calculate the path of light rays through a lens, we have to use the </a:t>
            </a:r>
            <a:r>
              <a:rPr lang="en-US" dirty="0">
                <a:solidFill>
                  <a:srgbClr val="FF0000"/>
                </a:solidFill>
              </a:rPr>
              <a:t>sine</a:t>
            </a:r>
            <a:r>
              <a:rPr lang="en-US" dirty="0"/>
              <a:t> function.</a:t>
            </a:r>
          </a:p>
          <a:p>
            <a:r>
              <a:rPr lang="en-US" dirty="0"/>
              <a:t>However, in optional engineering, when design a telescope or telephoto lens, we know that the angle of view (angle </a:t>
            </a:r>
            <a:r>
              <a:rPr lang="en-US" dirty="0">
                <a:sym typeface="Symbol" panose="05050102010706020507" pitchFamily="18" charset="2"/>
              </a:rPr>
              <a:t> in the diagram) is very small, sometimes less than 1 degree, so that sin()  , and the resolution of our eyes (or photo sensors) will not see the difference if you replace sin() by .</a:t>
            </a:r>
          </a:p>
          <a:p>
            <a:endParaRPr lang="en-US" dirty="0">
              <a:sym typeface="Symbol" panose="05050102010706020507" pitchFamily="18" charset="2"/>
            </a:endParaRPr>
          </a:p>
          <a:p>
            <a:r>
              <a:rPr lang="en-US" dirty="0">
                <a:sym typeface="Symbol" panose="05050102010706020507" pitchFamily="18" charset="2"/>
              </a:rPr>
              <a:t>Once you replace sin() by , the formula, and calculation will be much easier!</a:t>
            </a:r>
            <a:endParaRPr lang="en-US" dirty="0"/>
          </a:p>
        </p:txBody>
      </p:sp>
    </p:spTree>
    <p:extLst>
      <p:ext uri="{BB962C8B-B14F-4D97-AF65-F5344CB8AC3E}">
        <p14:creationId xmlns:p14="http://schemas.microsoft.com/office/powerpoint/2010/main" val="79528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E1680-3665-496D-A33C-14B8B74F9367}"/>
              </a:ext>
            </a:extLst>
          </p:cNvPr>
          <p:cNvPicPr>
            <a:picLocks noChangeAspect="1"/>
          </p:cNvPicPr>
          <p:nvPr/>
        </p:nvPicPr>
        <p:blipFill>
          <a:blip r:embed="rId2"/>
          <a:stretch>
            <a:fillRect/>
          </a:stretch>
        </p:blipFill>
        <p:spPr>
          <a:xfrm>
            <a:off x="249972" y="329547"/>
            <a:ext cx="8134350" cy="638175"/>
          </a:xfrm>
          <a:prstGeom prst="rect">
            <a:avLst/>
          </a:prstGeom>
        </p:spPr>
      </p:pic>
      <p:pic>
        <p:nvPicPr>
          <p:cNvPr id="5" name="Picture 4">
            <a:extLst>
              <a:ext uri="{FF2B5EF4-FFF2-40B4-BE49-F238E27FC236}">
                <a16:creationId xmlns:a16="http://schemas.microsoft.com/office/drawing/2014/main" id="{5D93356C-6461-4491-BF05-602D7C25D1E5}"/>
              </a:ext>
            </a:extLst>
          </p:cNvPr>
          <p:cNvPicPr>
            <a:picLocks noChangeAspect="1"/>
          </p:cNvPicPr>
          <p:nvPr/>
        </p:nvPicPr>
        <p:blipFill>
          <a:blip r:embed="rId3"/>
          <a:stretch>
            <a:fillRect/>
          </a:stretch>
        </p:blipFill>
        <p:spPr>
          <a:xfrm>
            <a:off x="707172" y="1458989"/>
            <a:ext cx="7067550" cy="971550"/>
          </a:xfrm>
          <a:prstGeom prst="rect">
            <a:avLst/>
          </a:prstGeom>
        </p:spPr>
      </p:pic>
      <p:pic>
        <p:nvPicPr>
          <p:cNvPr id="6" name="Picture 5">
            <a:extLst>
              <a:ext uri="{FF2B5EF4-FFF2-40B4-BE49-F238E27FC236}">
                <a16:creationId xmlns:a16="http://schemas.microsoft.com/office/drawing/2014/main" id="{F7AAC88D-0006-4BBE-95E3-A3AC92A8C027}"/>
              </a:ext>
            </a:extLst>
          </p:cNvPr>
          <p:cNvPicPr>
            <a:picLocks noChangeAspect="1"/>
          </p:cNvPicPr>
          <p:nvPr/>
        </p:nvPicPr>
        <p:blipFill>
          <a:blip r:embed="rId4"/>
          <a:stretch>
            <a:fillRect/>
          </a:stretch>
        </p:blipFill>
        <p:spPr>
          <a:xfrm>
            <a:off x="2592544" y="2921806"/>
            <a:ext cx="2981325" cy="2771775"/>
          </a:xfrm>
          <a:prstGeom prst="rect">
            <a:avLst/>
          </a:prstGeom>
        </p:spPr>
      </p:pic>
      <p:pic>
        <p:nvPicPr>
          <p:cNvPr id="7" name="Picture 6">
            <a:extLst>
              <a:ext uri="{FF2B5EF4-FFF2-40B4-BE49-F238E27FC236}">
                <a16:creationId xmlns:a16="http://schemas.microsoft.com/office/drawing/2014/main" id="{122BCA05-89ED-43DD-B266-9881E1C7C1F6}"/>
              </a:ext>
            </a:extLst>
          </p:cNvPr>
          <p:cNvPicPr>
            <a:picLocks noChangeAspect="1"/>
          </p:cNvPicPr>
          <p:nvPr/>
        </p:nvPicPr>
        <p:blipFill>
          <a:blip r:embed="rId5"/>
          <a:stretch>
            <a:fillRect/>
          </a:stretch>
        </p:blipFill>
        <p:spPr>
          <a:xfrm>
            <a:off x="783372" y="5782380"/>
            <a:ext cx="6991350" cy="704850"/>
          </a:xfrm>
          <a:prstGeom prst="rect">
            <a:avLst/>
          </a:prstGeom>
        </p:spPr>
      </p:pic>
    </p:spTree>
    <p:extLst>
      <p:ext uri="{BB962C8B-B14F-4D97-AF65-F5344CB8AC3E}">
        <p14:creationId xmlns:p14="http://schemas.microsoft.com/office/powerpoint/2010/main" val="208716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A3C7F-B56D-48E1-9ED4-31CE3FD20EE8}"/>
              </a:ext>
            </a:extLst>
          </p:cNvPr>
          <p:cNvPicPr>
            <a:picLocks noChangeAspect="1"/>
          </p:cNvPicPr>
          <p:nvPr/>
        </p:nvPicPr>
        <p:blipFill>
          <a:blip r:embed="rId2"/>
          <a:stretch>
            <a:fillRect/>
          </a:stretch>
        </p:blipFill>
        <p:spPr>
          <a:xfrm>
            <a:off x="497967" y="2814110"/>
            <a:ext cx="6953250" cy="2028825"/>
          </a:xfrm>
          <a:prstGeom prst="rect">
            <a:avLst/>
          </a:prstGeom>
        </p:spPr>
      </p:pic>
      <p:pic>
        <p:nvPicPr>
          <p:cNvPr id="5" name="Picture 4">
            <a:extLst>
              <a:ext uri="{FF2B5EF4-FFF2-40B4-BE49-F238E27FC236}">
                <a16:creationId xmlns:a16="http://schemas.microsoft.com/office/drawing/2014/main" id="{CF5A2E64-4275-4B0D-9E8D-5A56E148824C}"/>
              </a:ext>
            </a:extLst>
          </p:cNvPr>
          <p:cNvPicPr>
            <a:picLocks noChangeAspect="1"/>
          </p:cNvPicPr>
          <p:nvPr/>
        </p:nvPicPr>
        <p:blipFill>
          <a:blip r:embed="rId3"/>
          <a:stretch>
            <a:fillRect/>
          </a:stretch>
        </p:blipFill>
        <p:spPr>
          <a:xfrm>
            <a:off x="497967" y="4885270"/>
            <a:ext cx="5048250" cy="1209675"/>
          </a:xfrm>
          <a:prstGeom prst="rect">
            <a:avLst/>
          </a:prstGeom>
        </p:spPr>
      </p:pic>
      <p:pic>
        <p:nvPicPr>
          <p:cNvPr id="6" name="Picture 5">
            <a:extLst>
              <a:ext uri="{FF2B5EF4-FFF2-40B4-BE49-F238E27FC236}">
                <a16:creationId xmlns:a16="http://schemas.microsoft.com/office/drawing/2014/main" id="{B5CA7F5F-F45D-487D-A6C3-2293B792EC15}"/>
              </a:ext>
            </a:extLst>
          </p:cNvPr>
          <p:cNvPicPr>
            <a:picLocks noChangeAspect="1"/>
          </p:cNvPicPr>
          <p:nvPr/>
        </p:nvPicPr>
        <p:blipFill>
          <a:blip r:embed="rId4"/>
          <a:stretch>
            <a:fillRect/>
          </a:stretch>
        </p:blipFill>
        <p:spPr>
          <a:xfrm>
            <a:off x="2349818" y="0"/>
            <a:ext cx="2981325" cy="2771775"/>
          </a:xfrm>
          <a:prstGeom prst="rect">
            <a:avLst/>
          </a:prstGeom>
        </p:spPr>
      </p:pic>
      <p:cxnSp>
        <p:nvCxnSpPr>
          <p:cNvPr id="3" name="Straight Connector 2">
            <a:extLst>
              <a:ext uri="{FF2B5EF4-FFF2-40B4-BE49-F238E27FC236}">
                <a16:creationId xmlns:a16="http://schemas.microsoft.com/office/drawing/2014/main" id="{8CBE3AD5-55C3-4114-94D4-C4EB11575531}"/>
              </a:ext>
            </a:extLst>
          </p:cNvPr>
          <p:cNvCxnSpPr/>
          <p:nvPr/>
        </p:nvCxnSpPr>
        <p:spPr>
          <a:xfrm>
            <a:off x="5217239" y="3032408"/>
            <a:ext cx="1160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peech Bubble: Oval 6">
            <a:extLst>
              <a:ext uri="{FF2B5EF4-FFF2-40B4-BE49-F238E27FC236}">
                <a16:creationId xmlns:a16="http://schemas.microsoft.com/office/drawing/2014/main" id="{A666801D-2A40-423E-9473-9A304ADFF615}"/>
              </a:ext>
            </a:extLst>
          </p:cNvPr>
          <p:cNvSpPr/>
          <p:nvPr/>
        </p:nvSpPr>
        <p:spPr>
          <a:xfrm>
            <a:off x="3247761" y="5970375"/>
            <a:ext cx="2298456" cy="706552"/>
          </a:xfrm>
          <a:prstGeom prst="wedgeEllipseCallout">
            <a:avLst>
              <a:gd name="adj1" fmla="val -51720"/>
              <a:gd name="adj2" fmla="val -10076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0000"/>
                </a:solidFill>
                <a:latin typeface="Times New Roman" panose="02020603050405020304" pitchFamily="18" charset="0"/>
                <a:cs typeface="Times New Roman" panose="02020603050405020304" pitchFamily="18" charset="0"/>
              </a:rPr>
              <a:t>We change the symbol  </a:t>
            </a:r>
            <a:r>
              <a:rPr lang="en-US" sz="1200" i="1" dirty="0">
                <a:solidFill>
                  <a:srgbClr val="FF0000"/>
                </a:solidFill>
                <a:latin typeface="Times New Roman" panose="02020603050405020304" pitchFamily="18" charset="0"/>
                <a:cs typeface="Times New Roman" panose="02020603050405020304" pitchFamily="18" charset="0"/>
              </a:rPr>
              <a:t>f</a:t>
            </a:r>
            <a:r>
              <a:rPr lang="en-US" sz="1200" dirty="0">
                <a:solidFill>
                  <a:srgbClr val="FF0000"/>
                </a:solidFill>
                <a:latin typeface="Times New Roman" panose="02020603050405020304" pitchFamily="18" charset="0"/>
                <a:cs typeface="Times New Roman" panose="02020603050405020304" pitchFamily="18" charset="0"/>
              </a:rPr>
              <a:t>(</a:t>
            </a:r>
            <a:r>
              <a:rPr lang="en-US" sz="1200" i="1" dirty="0">
                <a:solidFill>
                  <a:srgbClr val="FF0000"/>
                </a:solidFill>
                <a:latin typeface="Times New Roman" panose="02020603050405020304" pitchFamily="18" charset="0"/>
                <a:cs typeface="Times New Roman" panose="02020603050405020304" pitchFamily="18" charset="0"/>
              </a:rPr>
              <a:t>x</a:t>
            </a:r>
            <a:r>
              <a:rPr lang="en-US" sz="1200" dirty="0">
                <a:solidFill>
                  <a:srgbClr val="FF0000"/>
                </a:solidFill>
                <a:latin typeface="Times New Roman" panose="02020603050405020304" pitchFamily="18" charset="0"/>
                <a:cs typeface="Times New Roman" panose="02020603050405020304" pitchFamily="18" charset="0"/>
              </a:rPr>
              <a:t>) to </a:t>
            </a:r>
            <a:r>
              <a:rPr lang="en-US" sz="1200" i="1" dirty="0">
                <a:solidFill>
                  <a:srgbClr val="FF0000"/>
                </a:solidFill>
                <a:latin typeface="Times New Roman" panose="02020603050405020304" pitchFamily="18" charset="0"/>
                <a:cs typeface="Times New Roman" panose="02020603050405020304" pitchFamily="18" charset="0"/>
              </a:rPr>
              <a:t>L</a:t>
            </a:r>
            <a:r>
              <a:rPr lang="en-US" sz="1200" dirty="0">
                <a:solidFill>
                  <a:srgbClr val="FF0000"/>
                </a:solidFill>
                <a:latin typeface="Times New Roman" panose="02020603050405020304" pitchFamily="18" charset="0"/>
                <a:cs typeface="Times New Roman" panose="02020603050405020304" pitchFamily="18" charset="0"/>
              </a:rPr>
              <a:t>(</a:t>
            </a:r>
            <a:r>
              <a:rPr lang="en-US" sz="1200" i="1" dirty="0">
                <a:solidFill>
                  <a:srgbClr val="FF0000"/>
                </a:solidFill>
                <a:latin typeface="Times New Roman" panose="02020603050405020304" pitchFamily="18" charset="0"/>
                <a:cs typeface="Times New Roman" panose="02020603050405020304" pitchFamily="18" charset="0"/>
              </a:rPr>
              <a:t>x</a:t>
            </a:r>
            <a:r>
              <a:rPr lang="en-US" sz="1200" dirty="0">
                <a:solidFill>
                  <a:srgbClr val="FF0000"/>
                </a:solidFill>
                <a:latin typeface="Times New Roman" panose="02020603050405020304" pitchFamily="18" charset="0"/>
                <a:cs typeface="Times New Roman" panose="02020603050405020304" pitchFamily="18" charset="0"/>
              </a:rPr>
              <a:t>) just to mean Linear.</a:t>
            </a:r>
          </a:p>
        </p:txBody>
      </p:sp>
    </p:spTree>
    <p:extLst>
      <p:ext uri="{BB962C8B-B14F-4D97-AF65-F5344CB8AC3E}">
        <p14:creationId xmlns:p14="http://schemas.microsoft.com/office/powerpoint/2010/main" val="390573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E029B1-9034-44EF-89DF-1B64E85B065D}"/>
              </a:ext>
            </a:extLst>
          </p:cNvPr>
          <p:cNvGrpSpPr/>
          <p:nvPr/>
        </p:nvGrpSpPr>
        <p:grpSpPr>
          <a:xfrm>
            <a:off x="455754" y="369753"/>
            <a:ext cx="7086445" cy="7087061"/>
            <a:chOff x="962179" y="748173"/>
            <a:chExt cx="7086445" cy="7087061"/>
          </a:xfrm>
        </p:grpSpPr>
        <p:pic>
          <p:nvPicPr>
            <p:cNvPr id="2" name="Picture 1">
              <a:extLst>
                <a:ext uri="{FF2B5EF4-FFF2-40B4-BE49-F238E27FC236}">
                  <a16:creationId xmlns:a16="http://schemas.microsoft.com/office/drawing/2014/main" id="{A1CB5E29-855E-4825-9161-73415735D655}"/>
                </a:ext>
              </a:extLst>
            </p:cNvPr>
            <p:cNvPicPr>
              <a:picLocks noChangeAspect="1"/>
            </p:cNvPicPr>
            <p:nvPr/>
          </p:nvPicPr>
          <p:blipFill>
            <a:blip r:embed="rId2"/>
            <a:stretch>
              <a:fillRect/>
            </a:stretch>
          </p:blipFill>
          <p:spPr>
            <a:xfrm>
              <a:off x="962179" y="748173"/>
              <a:ext cx="6924675" cy="819150"/>
            </a:xfrm>
            <a:prstGeom prst="rect">
              <a:avLst/>
            </a:prstGeom>
          </p:spPr>
        </p:pic>
        <p:pic>
          <p:nvPicPr>
            <p:cNvPr id="3" name="Picture 2">
              <a:extLst>
                <a:ext uri="{FF2B5EF4-FFF2-40B4-BE49-F238E27FC236}">
                  <a16:creationId xmlns:a16="http://schemas.microsoft.com/office/drawing/2014/main" id="{4F30076E-2B36-47BF-B6D1-69E322F8BAF1}"/>
                </a:ext>
              </a:extLst>
            </p:cNvPr>
            <p:cNvPicPr>
              <a:picLocks noChangeAspect="1"/>
            </p:cNvPicPr>
            <p:nvPr/>
          </p:nvPicPr>
          <p:blipFill>
            <a:blip r:embed="rId3"/>
            <a:stretch>
              <a:fillRect/>
            </a:stretch>
          </p:blipFill>
          <p:spPr>
            <a:xfrm>
              <a:off x="3062287" y="1417074"/>
              <a:ext cx="3019425" cy="2019300"/>
            </a:xfrm>
            <a:prstGeom prst="rect">
              <a:avLst/>
            </a:prstGeom>
          </p:spPr>
        </p:pic>
        <p:pic>
          <p:nvPicPr>
            <p:cNvPr id="4" name="Picture 3">
              <a:extLst>
                <a:ext uri="{FF2B5EF4-FFF2-40B4-BE49-F238E27FC236}">
                  <a16:creationId xmlns:a16="http://schemas.microsoft.com/office/drawing/2014/main" id="{688CAC20-758F-4960-97D7-DD5BBDB14E9F}"/>
                </a:ext>
              </a:extLst>
            </p:cNvPr>
            <p:cNvPicPr>
              <a:picLocks noChangeAspect="1"/>
            </p:cNvPicPr>
            <p:nvPr/>
          </p:nvPicPr>
          <p:blipFill>
            <a:blip r:embed="rId4"/>
            <a:stretch>
              <a:fillRect/>
            </a:stretch>
          </p:blipFill>
          <p:spPr>
            <a:xfrm>
              <a:off x="1095374" y="3672809"/>
              <a:ext cx="6953250" cy="2314575"/>
            </a:xfrm>
            <a:prstGeom prst="rect">
              <a:avLst/>
            </a:prstGeom>
          </p:spPr>
        </p:pic>
        <p:pic>
          <p:nvPicPr>
            <p:cNvPr id="5" name="Picture 4">
              <a:extLst>
                <a:ext uri="{FF2B5EF4-FFF2-40B4-BE49-F238E27FC236}">
                  <a16:creationId xmlns:a16="http://schemas.microsoft.com/office/drawing/2014/main" id="{B35C1FCC-979A-4C66-9A6F-34CC2067AB4A}"/>
                </a:ext>
              </a:extLst>
            </p:cNvPr>
            <p:cNvPicPr>
              <a:picLocks noChangeAspect="1"/>
            </p:cNvPicPr>
            <p:nvPr/>
          </p:nvPicPr>
          <p:blipFill>
            <a:blip r:embed="rId5"/>
            <a:stretch>
              <a:fillRect/>
            </a:stretch>
          </p:blipFill>
          <p:spPr>
            <a:xfrm>
              <a:off x="1095374" y="5987384"/>
              <a:ext cx="6410325" cy="1847850"/>
            </a:xfrm>
            <a:prstGeom prst="rect">
              <a:avLst/>
            </a:prstGeom>
          </p:spPr>
        </p:pic>
      </p:grpSp>
    </p:spTree>
    <p:extLst>
      <p:ext uri="{BB962C8B-B14F-4D97-AF65-F5344CB8AC3E}">
        <p14:creationId xmlns:p14="http://schemas.microsoft.com/office/powerpoint/2010/main" val="21499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69" y="255429"/>
            <a:ext cx="64960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266" y="4028504"/>
            <a:ext cx="3014401" cy="189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59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40" y="557605"/>
            <a:ext cx="7213600" cy="297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40" y="3730879"/>
            <a:ext cx="3849948" cy="256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47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6E72FD-0BCA-4903-9236-C3B4D4CA9139}"/>
              </a:ext>
            </a:extLst>
          </p:cNvPr>
          <p:cNvPicPr>
            <a:picLocks noChangeAspect="1"/>
          </p:cNvPicPr>
          <p:nvPr/>
        </p:nvPicPr>
        <p:blipFill>
          <a:blip r:embed="rId2"/>
          <a:stretch>
            <a:fillRect/>
          </a:stretch>
        </p:blipFill>
        <p:spPr>
          <a:xfrm>
            <a:off x="632968" y="828257"/>
            <a:ext cx="7239056" cy="3293444"/>
          </a:xfrm>
          <a:prstGeom prst="rect">
            <a:avLst/>
          </a:prstGeom>
        </p:spPr>
      </p:pic>
    </p:spTree>
    <p:extLst>
      <p:ext uri="{BB962C8B-B14F-4D97-AF65-F5344CB8AC3E}">
        <p14:creationId xmlns:p14="http://schemas.microsoft.com/office/powerpoint/2010/main" val="1452289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499</Words>
  <Application>Microsoft Office PowerPoint</Application>
  <PresentationFormat>Widescreen</PresentationFormat>
  <Paragraphs>40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Cary Lee</cp:lastModifiedBy>
  <cp:revision>38</cp:revision>
  <dcterms:created xsi:type="dcterms:W3CDTF">2019-07-30T20:33:19Z</dcterms:created>
  <dcterms:modified xsi:type="dcterms:W3CDTF">2020-04-06T16:55:10Z</dcterms:modified>
</cp:coreProperties>
</file>